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54b4c604764488b" /><Relationship Type="http://schemas.openxmlformats.org/officeDocument/2006/relationships/extended-properties" Target="/docProps/app.xml" Id="Rba61accb14a74da2" /><Relationship Type="http://schemas.openxmlformats.org/officeDocument/2006/relationships/officeDocument" Target="/ppt/presentation.xml" Id="R8c42813b2b32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2c365e3764deb"/>
  </p:sldMasterIdLst>
  <p:notesMasterIdLst>
    <p:notesMasterId xmlns:r="http://schemas.openxmlformats.org/officeDocument/2006/relationships" r:id="Rbfe46deb66284a6e"/>
  </p:notesMasterIdLst>
  <p:sldIdLst>
    <p:sldId xmlns:r="http://schemas.openxmlformats.org/officeDocument/2006/relationships" id="256" r:id="R05aeb288ef514719"/>
    <p:sldId xmlns:r="http://schemas.openxmlformats.org/officeDocument/2006/relationships" id="257" r:id="Rc34dff6941a3490a"/>
    <p:sldId xmlns:r="http://schemas.openxmlformats.org/officeDocument/2006/relationships" id="258" r:id="Rb41cf4a6a7124ac9"/>
    <p:sldId xmlns:r="http://schemas.openxmlformats.org/officeDocument/2006/relationships" id="259" r:id="Rd8c3492dd75d429a"/>
    <p:sldId xmlns:r="http://schemas.openxmlformats.org/officeDocument/2006/relationships" id="260" r:id="Ra2f0c71dbfd2441b"/>
    <p:sldId xmlns:r="http://schemas.openxmlformats.org/officeDocument/2006/relationships" id="261" r:id="R183d931c04294e8c"/>
    <p:sldId xmlns:r="http://schemas.openxmlformats.org/officeDocument/2006/relationships" id="262" r:id="Re4101d1494c540fc"/>
    <p:sldId xmlns:r="http://schemas.openxmlformats.org/officeDocument/2006/relationships" id="263" r:id="R2f366f54b2994ba7"/>
    <p:sldId xmlns:r="http://schemas.openxmlformats.org/officeDocument/2006/relationships" id="264" r:id="R0353fc2e86704fc4"/>
    <p:sldId xmlns:r="http://schemas.openxmlformats.org/officeDocument/2006/relationships" id="265" r:id="R1396bbd6ef31473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2c365e3764deb" /><Relationship Type="http://schemas.openxmlformats.org/officeDocument/2006/relationships/theme" Target="/ppt/theme/theme1.xml" Id="Rb2783924c0b4405e" /><Relationship Type="http://schemas.openxmlformats.org/officeDocument/2006/relationships/notesMaster" Target="/ppt/notesMasters/notesMaster1.xml" Id="Rbfe46deb66284a6e" /><Relationship Type="http://schemas.openxmlformats.org/officeDocument/2006/relationships/presProps" Target="/ppt/presProps.xml" Id="Ra13c49ec856b4c27" /><Relationship Type="http://schemas.openxmlformats.org/officeDocument/2006/relationships/viewProps" Target="/ppt/viewProps.xml" Id="R67ba9bdf5ff045ec" /><Relationship Type="http://schemas.openxmlformats.org/officeDocument/2006/relationships/tableStyles" Target="/ppt/tableStyles.xml" Id="Ree78c8281e0b42c3" /><Relationship Type="http://schemas.openxmlformats.org/officeDocument/2006/relationships/slide" Target="/ppt/slides/slide1.xml" Id="R05aeb288ef514719" /><Relationship Type="http://schemas.openxmlformats.org/officeDocument/2006/relationships/slide" Target="/ppt/slides/slide2.xml" Id="Rc34dff6941a3490a" /><Relationship Type="http://schemas.openxmlformats.org/officeDocument/2006/relationships/slide" Target="/ppt/slides/slide3.xml" Id="Rb41cf4a6a7124ac9" /><Relationship Type="http://schemas.openxmlformats.org/officeDocument/2006/relationships/slide" Target="/ppt/slides/slide4.xml" Id="Rd8c3492dd75d429a" /><Relationship Type="http://schemas.openxmlformats.org/officeDocument/2006/relationships/slide" Target="/ppt/slides/slide5.xml" Id="Ra2f0c71dbfd2441b" /><Relationship Type="http://schemas.openxmlformats.org/officeDocument/2006/relationships/slide" Target="/ppt/slides/slide6.xml" Id="R183d931c04294e8c" /><Relationship Type="http://schemas.openxmlformats.org/officeDocument/2006/relationships/slide" Target="/ppt/slides/slide7.xml" Id="Re4101d1494c540fc" /><Relationship Type="http://schemas.openxmlformats.org/officeDocument/2006/relationships/slide" Target="/ppt/slides/slide8.xml" Id="R2f366f54b2994ba7" /><Relationship Type="http://schemas.openxmlformats.org/officeDocument/2006/relationships/slide" Target="/ppt/slides/slide9.xml" Id="R0353fc2e86704fc4" /><Relationship Type="http://schemas.openxmlformats.org/officeDocument/2006/relationships/slide" Target="/ppt/slides/slide10.xml" Id="R1396bbd6ef314734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20e4b5b2cbd46e6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e384583ffca49d5" /><Relationship Type="http://schemas.openxmlformats.org/officeDocument/2006/relationships/notesMaster" Target="/ppt/notesMasters/notesMaster1.xml" Id="R8370f888a5624c0e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070086898034a2d" /><Relationship Type="http://schemas.openxmlformats.org/officeDocument/2006/relationships/notesMaster" Target="/ppt/notesMasters/notesMaster1.xml" Id="R389e10ceebb0442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62c64d89a343440e" /><Relationship Type="http://schemas.openxmlformats.org/officeDocument/2006/relationships/notesMaster" Target="/ppt/notesMasters/notesMaster1.xml" Id="R049dcae7dc8c412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f88588cc4a34ddc" /><Relationship Type="http://schemas.openxmlformats.org/officeDocument/2006/relationships/notesMaster" Target="/ppt/notesMasters/notesMaster1.xml" Id="Rbe45f4f153fc41f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d4acae80a474d2a" /><Relationship Type="http://schemas.openxmlformats.org/officeDocument/2006/relationships/notesMaster" Target="/ppt/notesMasters/notesMaster1.xml" Id="R65940003ef0c410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d598623a3443ac" /><Relationship Type="http://schemas.openxmlformats.org/officeDocument/2006/relationships/notesMaster" Target="/ppt/notesMasters/notesMaster1.xml" Id="R95ff6a7f9f234083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26a9563c6af4855" /><Relationship Type="http://schemas.openxmlformats.org/officeDocument/2006/relationships/notesMaster" Target="/ppt/notesMasters/notesMaster1.xml" Id="R0b881b9a3ce042a7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dd98bb85e984dfd" /><Relationship Type="http://schemas.openxmlformats.org/officeDocument/2006/relationships/notesMaster" Target="/ppt/notesMasters/notesMaster1.xml" Id="Rea8ea5aeeed64f74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ff418ddbc894ea8" /><Relationship Type="http://schemas.openxmlformats.org/officeDocument/2006/relationships/notesMaster" Target="/ppt/notesMasters/notesMaster1.xml" Id="R807007e80e644ef3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b3a7af60dce24dde" /><Relationship Type="http://schemas.openxmlformats.org/officeDocument/2006/relationships/notesMaster" Target="/ppt/notesMasters/notesMaster1.xml" Id="R649d009407514c4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c08f5394c4142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eee688bbb2a484f" /><Relationship Type="http://schemas.openxmlformats.org/officeDocument/2006/relationships/slideLayout" Target="/ppt/slideLayouts/slideLayout2.xml" Id="R833c6bb22b78436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3c6bb22b78436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c89d91223e4d91" /><Relationship Type="http://schemas.openxmlformats.org/officeDocument/2006/relationships/notesSlide" Target="/ppt/notesSlides/notesSlide1.xml" Id="R272fa774b4004df4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a10c5d8aae74ba5" /><Relationship Type="http://schemas.openxmlformats.org/officeDocument/2006/relationships/notesSlide" Target="/ppt/notesSlides/notesSlide10.xml" Id="Rc27a3dd559fc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eb0a2b22c494d7e" /><Relationship Type="http://schemas.openxmlformats.org/officeDocument/2006/relationships/notesSlide" Target="/ppt/notesSlides/notesSlide2.xml" Id="Reaa15cb40e18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a65a148bef4daa" /><Relationship Type="http://schemas.openxmlformats.org/officeDocument/2006/relationships/notesSlide" Target="/ppt/notesSlides/notesSlide3.xml" Id="Rb83ca4fa312f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8f4ed58f704349" /><Relationship Type="http://schemas.openxmlformats.org/officeDocument/2006/relationships/notesSlide" Target="/ppt/notesSlides/notesSlide4.xml" Id="R878bd1b657a4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fc200ce24ac4508" /><Relationship Type="http://schemas.openxmlformats.org/officeDocument/2006/relationships/notesSlide" Target="/ppt/notesSlides/notesSlide5.xml" Id="R8d2b5b02934b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140beb2c154102" /><Relationship Type="http://schemas.openxmlformats.org/officeDocument/2006/relationships/notesSlide" Target="/ppt/notesSlides/notesSlide6.xml" Id="R7b6db2e6e7e74a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9869331185849fc" /><Relationship Type="http://schemas.openxmlformats.org/officeDocument/2006/relationships/notesSlide" Target="/ppt/notesSlides/notesSlide7.xml" Id="Re3c06bca92de478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e2ce96a8a674380" /><Relationship Type="http://schemas.openxmlformats.org/officeDocument/2006/relationships/notesSlide" Target="/ppt/notesSlides/notesSlide8.xml" Id="R1004354bac904ab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da44e78a8e74579" /><Relationship Type="http://schemas.openxmlformats.org/officeDocument/2006/relationships/notesSlide" Target="/ppt/notesSlides/notesSlide9.xml" Id="R5a34c1fcc92b45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3B08905-62A5-4C09-9302-1B3F14E7A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89B3D10-499A-40B4-AFE1-517529C4F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noFill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D05266-8FE6-441A-8A95-7857DBD9BC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-952500"/>
            <a:ext cx="4953000" cy="4953000"/>
          </a:xfrm>
          <a:prstGeom xmlns:a="http://schemas.openxmlformats.org/drawingml/2006/main" prst="roundRect">
            <a:avLst>
              <a:gd name="adj" fmla="val 1538"/>
            </a:avLst>
          </a:prstGeom>
          <a:solidFill xmlns:a="http://schemas.openxmlformats.org/drawingml/2006/main">
            <a:srgbClr val="1D4ED8"/>
          </a:solidFill>
          <a:ln xmlns:a="http://schemas.openxmlformats.org/drawingml/2006/main" w="0">
            <a:noFill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A427609-027F-4D2B-8178-8335B31B67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048000"/>
            <a:ext cx="3619500" cy="3619500"/>
          </a:xfrm>
          <a:prstGeom xmlns:a="http://schemas.openxmlformats.org/drawingml/2006/main" prst="roundRect">
            <a:avLst>
              <a:gd name="adj" fmla="val 2105"/>
            </a:avLst>
          </a:prstGeom>
          <a:solidFill xmlns:a="http://schemas.openxmlformats.org/drawingml/2006/main">
            <a:srgbClr val="0891B2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BB8590-CB33-4F1D-977D-DD442DB56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704850"/>
            <a:ext cx="1657350" cy="323850"/>
          </a:xfrm>
          <a:prstGeom xmlns:a="http://schemas.openxmlformats.org/drawingml/2006/main" prst="roundRect">
            <a:avLst>
              <a:gd name="adj" fmla="val 23529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F54ABF3-2930-423F-8B09-5EDF31C4C4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733425"/>
            <a:ext cx="16573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ctr"/>
          <a:lstStyle xmlns:a="http://schemas.openxmlformats.org/drawingml/2006/main"/>
          <a:p xmlns:a="http://schemas.openxmlformats.org/drawingml/2006/main">
            <a:pPr algn="ctr">
              <a:defRPr sz="10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课程资料蒸馏展示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7FBECBF-6954-414E-9B9B-B0D6463909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428750"/>
            <a:ext cx="7429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3150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计算机组成原理和结构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5483CCE-F04D-4CD3-8BA1-060F1E2D5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43125"/>
            <a:ext cx="68580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C7D2FE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725" b="0">
                <a:solidFill>
                  <a:srgbClr val="C7D2FE"/>
                </a:solidFill>
                <a:latin typeface="Microsoft YaHei"/>
                <a:ea typeface="Microsoft YaHei"/>
                <a:cs typeface="Microsoft YaHei"/>
              </a:rPr>
              <a:t>从课程资料到章节学习课程的构建过程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35C52FD-8726-49A6-92E2-7D780C97CE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715000"/>
            <a:ext cx="7620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D8DEE9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0">
                <a:solidFill>
                  <a:srgbClr val="D8DEE9"/>
                </a:solidFill>
                <a:latin typeface="Microsoft YaHei"/>
                <a:ea typeface="Microsoft YaHei"/>
                <a:cs typeface="Microsoft YaHei"/>
              </a:rPr>
              <a:t>展示重点：资料来源 · 蒸馏流程 · 章节产出 · 质量验证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BA9EB6-1CB6-460C-84B3-13F21EB2A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6076950"/>
            <a:ext cx="533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94A3B8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94A3B8"/>
                </a:solidFill>
                <a:latin typeface="Microsoft YaHei"/>
                <a:ea typeface="Microsoft YaHei"/>
                <a:cs typeface="Microsoft YaHei"/>
              </a:rPr>
              <a:t>study/course_distillation_showcase.pptx</a:t>
            </a:r>
          </a:p>
        </p:txBody>
      </p:sp>
    </p:spTree>
    <p:extLst>
      <p:ext uri="{BB962C8B-B14F-4D97-AF65-F5344CB8AC3E}">
        <p14:creationId xmlns:p14="http://schemas.microsoft.com/office/powerpoint/2010/main" val="570821399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0530CD-3BD2-4680-A28D-2F85BA283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B6A61A9-F603-4565-AE1E-35E663150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下一步计划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0E0652C-4681-48A2-86C4-D58AE3606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把当前阶段成果从“前 5 章”扩展到完整课程包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55F47FD-E40D-4630-B6D8-1167BBA87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2B8F23A-7FDE-4CF1-876F-EE2CB2273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000250"/>
            <a:ext cx="2057400" cy="23812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9A271E-BA98-4912-8F9A-C9F8D8C0E2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2209800"/>
            <a:ext cx="762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2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47A3B50-6869-40D2-A2CF-FEA7D08F4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2857500"/>
            <a:ext cx="1600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补全章节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A0757CE-9813-4CCB-913D-38FB4BEE3E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3333750"/>
            <a:ext cx="16002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继续生成第 6-9 章学习课程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0B2F75F-FD0E-40CB-B97B-4730E2E41D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52850" y="2000250"/>
            <a:ext cx="2057400" cy="23812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8A7E41-94A2-438F-B5EC-C861A7504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2209800"/>
            <a:ext cx="762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6A34A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250" b="1">
                <a:solidFill>
                  <a:srgbClr val="16A34A"/>
                </a:solidFill>
                <a:latin typeface="Microsoft YaHei"/>
                <a:ea typeface="Microsoft YaHei"/>
                <a:cs typeface="Microsoft YaHei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AEB99C-CF5D-4A3B-9F98-4D0220CF7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2857500"/>
            <a:ext cx="1600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补充题库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F41EA1-437D-4B0A-8F0D-EE44B2CD8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81450" y="3333750"/>
            <a:ext cx="16002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按题型整理计算题、简答题、综合题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AD43415-3F93-4D11-B138-765CE5793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81750" y="2000250"/>
            <a:ext cx="2057400" cy="23812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1E5673B-9E11-441E-887A-FC1C4860C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2209800"/>
            <a:ext cx="762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D97706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250" b="1">
                <a:solidFill>
                  <a:srgbClr val="D97706"/>
                </a:solidFill>
                <a:latin typeface="Microsoft YaHei"/>
                <a:ea typeface="Microsoft YaHei"/>
                <a:cs typeface="Microsoft YaHei"/>
              </a:rPr>
              <a:t>03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3FC544-BE5C-4CC6-9AB5-A6A00B039C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2857500"/>
            <a:ext cx="1600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制作索引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E4F2C25-5732-47B3-AB7C-9B3BC5625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10350" y="3333750"/>
            <a:ext cx="16002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建立公式表、错题表和考点清单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7650A7A-4D9B-44A1-B7BD-1FD97D11BE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000250"/>
            <a:ext cx="2057400" cy="2381250"/>
          </a:xfrm>
          <a:prstGeom xmlns:a="http://schemas.openxmlformats.org/drawingml/2006/main" prst="roundRect">
            <a:avLst>
              <a:gd name="adj" fmla="val 370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076E4BF-4A45-4A86-8CEA-2E55DBEC17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2209800"/>
            <a:ext cx="762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7C3AED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250" b="1">
                <a:solidFill>
                  <a:srgbClr val="7C3AED"/>
                </a:solidFill>
                <a:latin typeface="Microsoft YaHei"/>
                <a:ea typeface="Microsoft YaHei"/>
                <a:cs typeface="Microsoft YaHei"/>
              </a:rPr>
              <a:t>04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1E8203A-EFB9-47AE-8141-6454B5CDBC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2857500"/>
            <a:ext cx="1600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复核答案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55D7C6-D7AB-490A-AB20-486190350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333750"/>
            <a:ext cx="16002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3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对计算题逐题校验，标注易错步骤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BE09398-A564-487B-B3FA-0B102C3D4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5334000"/>
            <a:ext cx="93345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最终目标：形成一套覆盖全课程的“讲义压缩版 + 题型训练版 + 展示说明版”。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E84593C-2F2C-4398-8C5A-2F1DE103D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4BAA5FC-926D-4B75-AD4C-B60DA708E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19745554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7646BC3-FD08-4A59-82D7-796E64BDCC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9998C83-A469-420A-AA35-7582791EE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为什么要做资料蒸馏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824D407-0115-46F7-8B3E-9677F32E3D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把分散课件、习题和公开框架转化为可复习、可检查、可持续扩展的学习材料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78B867-3AB9-4E8F-8D97-90A30C47C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838CD1-E850-480B-ADBB-8397621EF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6954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2CFA6BD-ECDF-4263-AB8B-43C971378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695450"/>
            <a:ext cx="66675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2626"/>
          </a:solidFill>
          <a:ln xmlns:a="http://schemas.openxmlformats.org/drawingml/2006/main" w="0">
            <a:noFill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CEFD4E-F242-4943-B778-A28B5F375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问题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298C76C-B07A-49C6-A63E-FBBCCDE6E1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286000"/>
            <a:ext cx="272415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课程资料来源多、章节跨度大，复习时容易停留在“看过课件”，但没有形成稳定的知识结构。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C105D32-B693-4E91-9646-274A3BF920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6954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939D69-C3F5-4852-8501-F5873BBF3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695450"/>
            <a:ext cx="66675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52B6661-FF7D-4A7F-87D1-CCA08EC8A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目标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B0DDBB3-6E63-45B2-B458-A6AD228EB3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2286000"/>
            <a:ext cx="272415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按课程章节重组知识点，提取高频公式和题型，统一生成“学习目标、讲解、例题、练习、答案”。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A4866A-C83F-4F2E-8057-8E1A14E29F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695450"/>
            <a:ext cx="3143250" cy="2000250"/>
          </a:xfrm>
          <a:prstGeom xmlns:a="http://schemas.openxmlformats.org/drawingml/2006/main" prst="roundRect">
            <a:avLst>
              <a:gd name="adj" fmla="val 3810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7F21DDB-182F-43C8-A013-0A1E157F4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1695450"/>
            <a:ext cx="66675" cy="2000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D9C58E9-247D-4F68-B688-04D4240ED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结果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93695D-43C0-4E5B-8B8A-B36907A44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2286000"/>
            <a:ext cx="2724150" cy="1257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形成 study 文件夹下的课程大纲、学习规划和逐章学习课程，便于课堂展示与期末复习。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4541457-D9A0-4B82-A8C9-ACD1AD909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4552950"/>
            <a:ext cx="9525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 w="0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C69CB83-9495-45FF-9762-E8E440E8F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457700"/>
            <a:ext cx="8382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不是复制课件，而是重组知识结构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C54FBC-80ED-4213-AA8D-AC23F8F00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4972050"/>
            <a:ext cx="9525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 w="0">
            <a:noFill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C3AEC1C-3D07-46D0-AE27-FAD8D759B9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876800"/>
            <a:ext cx="8382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不是堆题，而是给出解题模板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A165411-0A05-425D-89F6-38371D3E3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5391150"/>
            <a:ext cx="95250" cy="95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 w="0">
            <a:noFill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8EB8763-A602-456D-9B6E-D86DB16B1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5295900"/>
            <a:ext cx="83820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不是一次性笔记，而是可继续扩展的学习工程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65DBDEC-B762-4CCE-9F49-D12C1BDB1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3AA73C0-ADDE-4AA6-AFD5-62BAAF0C25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255555789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436B002-84B0-4613-8E3D-C3EDF825B5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85D2D23-EE68-4FC2-A0A1-C98F0AC242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资料来源：本地资料为主，公开资料校准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781121F-D4E2-48F1-8D96-D11296248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保证课程重点跟随老师课件，同时用公开大纲补齐通用知识框架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DE8FA3F-517E-4894-9E63-742B4876F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D9D384-98ED-4897-9CEB-21A8484E4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714500"/>
            <a:ext cx="3143250" cy="3143250"/>
          </a:xfrm>
          <a:prstGeom xmlns:a="http://schemas.openxmlformats.org/drawingml/2006/main" prst="roundRect">
            <a:avLst>
              <a:gd name="adj" fmla="val 24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302B307-4C45-4851-9AAB-DB08995A25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714500"/>
            <a:ext cx="66675" cy="3143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09B7792-FCC5-4F4D-AACA-1D933D8C0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88595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本地课程资料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05B12DE-79A2-4120-9662-A2D6D5DEBA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05050"/>
            <a:ext cx="2724150" cy="2400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学在西电讲义 chap01-chap09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CPU 设计专题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指令系统专题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习题课与期末复习资料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D985290-F258-4FAE-AEE7-919150E56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714500"/>
            <a:ext cx="3143250" cy="3143250"/>
          </a:xfrm>
          <a:prstGeom xmlns:a="http://schemas.openxmlformats.org/drawingml/2006/main" prst="roundRect">
            <a:avLst>
              <a:gd name="adj" fmla="val 24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93938D6-3FB3-4952-A3A0-8C40C0080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714500"/>
            <a:ext cx="66675" cy="3143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7706"/>
          </a:solidFill>
          <a:ln xmlns:a="http://schemas.openxmlformats.org/drawingml/2006/main" w="0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AF84F4-C80B-43A9-9D9F-82BECB886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188595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QQ群资料及其他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5955E75-B332-444A-8E67-9F6D2C2C2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2305050"/>
            <a:ext cx="2724150" cy="2400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1-3 章整理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exercise1-3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复习要点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期末复习要点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6E78A51-E5A2-455D-B729-509BF5DD1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714500"/>
            <a:ext cx="3143250" cy="3143250"/>
          </a:xfrm>
          <a:prstGeom xmlns:a="http://schemas.openxmlformats.org/drawingml/2006/main" prst="roundRect">
            <a:avLst>
              <a:gd name="adj" fmla="val 242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F46C823-5538-4AFA-AD53-9E1BDE7CB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714500"/>
            <a:ext cx="66675" cy="3143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F6B395B-E005-4581-8BF0-37556989A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188595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公开课程资料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526135B-B52D-4DEE-A859-37C4C9F96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2305050"/>
            <a:ext cx="2724150" cy="2400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中国大学 MOOC 课程页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超星课程章节页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高校教学大纲 PDF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用于校准章节覆盖，不替代课堂内容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C772069-5A07-4AD8-A02B-8B6B5FB70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5334000"/>
            <a:ext cx="971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原则：课堂资料决定优先级，公开资料只用于补充“这门课通常应该覆盖什么”。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F42B818-7E92-4EF4-ADEF-33AD4F838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1E6FEF2-7A50-48C0-B023-198EE83A3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67851134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24A743-250F-4F24-BAEF-A845CB8B7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FF3BA63-C29E-4262-A651-6DD93B70B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蒸馏流程：从资料堆到学习课程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0AB13F5-92AE-4D47-959C-ECAF097E4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每一步都有明确输入和输出，便于向老师解释过程可追溯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22B470-CCC9-478A-B647-22BF4F126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2DC76B7-14DA-4BD1-A9C3-25034A370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CFE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9FE51D-3448-4BEB-92FE-3FC282574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rPr>
              <a:t>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9A6754-0CF1-473C-B316-B53BA9370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收集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678FB47-41FE-4D8E-BEAB-A5ED8E11F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扫描本地课件、习题、复习资料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9D4D99F-944B-4346-B19F-D742CE31D7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52650" y="2800350"/>
            <a:ext cx="26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8991999-8580-4F23-B0FB-2E283614B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2733675"/>
            <a:ext cx="133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CFB834C-5DF8-4090-BD64-3050DB6DE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3365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FF6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9CAB94-7A04-4ED6-AD6C-C70B00951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rPr>
              <a:t>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D6A5BB3-A628-4F10-93C7-62B20285B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抽取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0F6CCDB-6439-4353-87CB-C6D171F89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2890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按章提取标题、概念、公式、题型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AC716A-B3E8-41C1-9945-35E46F718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2800350"/>
            <a:ext cx="26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3C06AB5-0097-4A2C-8685-0D48A7F48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733675"/>
            <a:ext cx="133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C39DC79-289A-4FBC-A9DC-3F9775633E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CFE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C69F91A-D3AC-4E6B-9E17-867185885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4345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rPr>
              <a:t>3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49C55CE-9CA7-47EE-99A4-C80B5693DF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归并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63FA6DF-5EAF-479B-B2E8-DCD84DA39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合并同义知识点，去掉重复材料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4F206C-0A69-449B-ADB2-B6E435C60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72150" y="2800350"/>
            <a:ext cx="26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6D3D6D-1228-4D00-BC34-0868628C55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2733675"/>
            <a:ext cx="133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1957E99-597C-49EF-B12F-EC0E230D7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FF6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0584489-3AC8-4A2F-A762-9C42FC700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rPr>
              <a:t>4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EADD42A-CD8A-44EB-B88B-4D683657C4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校准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973938B-0D8C-4683-8CC1-FAEE5B942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用公开课程框架检查遗漏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B117C4D-2EDA-4411-B6B5-CE8A46B9AC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81900" y="2800350"/>
            <a:ext cx="26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FCDB941-6A49-49C6-9666-A97434E2FD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733675"/>
            <a:ext cx="133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4D73A66-23C0-4ABF-B7EC-48E37951A0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6290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CFE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2319AB1-A463-42B6-895E-846489EE21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0891B2"/>
                </a:solidFill>
                <a:latin typeface="Microsoft YaHei"/>
                <a:ea typeface="Microsoft YaHei"/>
                <a:cs typeface="Microsoft YaHei"/>
              </a:rPr>
              <a:t>5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F13D33D-26C2-4888-983D-6F9758E1D5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生成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182CFF6-82C9-4520-9C10-06EA82AAC4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形成逐章学习课程与练习答案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3CA97C7-0D47-4242-8662-5FB1840404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2800350"/>
            <a:ext cx="2667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B9A4DE9-D180-4514-B4A1-DCE81E5FA4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2733675"/>
            <a:ext cx="133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C989C9E-544F-4EEA-BE4A-01787FF83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72650" y="2190750"/>
            <a:ext cx="1352550" cy="1352550"/>
          </a:xfrm>
          <a:prstGeom xmlns:a="http://schemas.openxmlformats.org/drawingml/2006/main" prst="roundRect">
            <a:avLst>
              <a:gd name="adj" fmla="val 5634"/>
            </a:avLst>
          </a:prstGeom>
          <a:solidFill xmlns:a="http://schemas.openxmlformats.org/drawingml/2006/main">
            <a:srgbClr val="EFF6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FB384EE-BA16-4820-9226-CD2037899D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72700" y="2381250"/>
            <a:ext cx="5524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950" b="1">
                <a:solidFill>
                  <a:srgbClr val="2563EB"/>
                </a:solidFill>
                <a:latin typeface="Microsoft YaHei"/>
                <a:ea typeface="Microsoft YaHei"/>
                <a:cs typeface="Microsoft YaHei"/>
              </a:rPr>
              <a:t>6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523195E-8322-431C-AF2B-41060885E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2857500"/>
            <a:ext cx="1123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验证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B837F3B-6C85-4F73-8F16-4FD30BB3C9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3257550"/>
            <a:ext cx="116205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7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检查章节结构、文件编码、题型覆盖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39A59E4-66B4-4899-9520-D130C7CA58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4857750"/>
            <a:ext cx="9144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核心判断：每一章最终必须回答“学什么、怎么学、怎么练、如何自测”。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1FFBB1C-F901-430E-AF62-AAD7242E4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99842CAF-0AA0-459C-8301-AF453E105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736137204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45FFC05-62FF-4538-8844-6CF003086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A7AA0E-2001-4E4E-8B66-51DC389A7F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课程框架：按本地课件整理为 9 章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4C4E461-A77E-4F9C-A5E7-74A25EDC79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与课程实际讲授顺序保持一致，方便老师对照检查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8C139A-91B5-4206-B446-5251982B12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8E46B36-02E5-421E-A06C-14790ADB8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6764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70C5FD-C9E7-4D08-8A41-A4833D762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6764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E9432D-050A-441F-8A61-A01E46993D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18478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1 绪论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4787963-63AA-4FC0-B6DA-16CC85457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22669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基础概念与数据运算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515DDD0-DE71-46BA-A40A-8DA9714BD8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16764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B97CEF2-D374-48A2-81CA-2F23CDD8E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16764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891B2"/>
          </a:solidFill>
          <a:ln xmlns:a="http://schemas.openxmlformats.org/drawingml/2006/main" w="0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1789D59-142C-4A46-B0BB-DFB2782A3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18478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2 数据表示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12DF9F4-481B-4EFF-81FC-CE4260858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2669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基础概念与数据运算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B7B67F-56BD-46A4-B850-10A93720D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6764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12530CB-74A6-4784-9706-1B8361A47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6764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C5B35E2-8B34-44E0-B0EF-653C918ED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18478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3 运算方法与运算器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434AEB4-341D-4CFF-ADF8-13F68C31AA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22669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基础概念与数据运算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6FF0EE3-D256-48C3-B5FC-015B09F03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2895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AF277DD-801F-4155-8568-615D8D3753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2895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7706"/>
          </a:solidFill>
          <a:ln xmlns:a="http://schemas.openxmlformats.org/drawingml/2006/main" w="0">
            <a:noFill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DBA5251-2CE3-4018-BB55-374F2585F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20040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4 存储系统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D59F11F-17F6-4550-89E5-A232924165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61950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核心硬件组织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35CCBA-1621-420D-AF15-459268DF7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02895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B681F43-6CFA-4243-8076-A15E3B8DF9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302895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noFill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4340520-6610-46CE-AC1A-B42A667D1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20040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5 指令系统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F403052-80C9-4CE7-AAD8-ACF793710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361950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核心硬件组织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BEE82EF-CEDF-4A11-AF84-61FC876FB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02895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6CFDA7D-A23B-44CE-BCA9-6098AB002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02895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C2626"/>
          </a:solidFill>
          <a:ln xmlns:a="http://schemas.openxmlformats.org/drawingml/2006/main" w="0">
            <a:noFill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EA3D58A-1B2D-4439-BB75-F3EB2C565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20040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6 中央处理器 CPU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25138DB-ADEF-48A6-A6FF-1F77A625D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361950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核心硬件组织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361F393-36DE-4AE9-A64A-F602FAB99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815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2335418-08CD-4124-8A09-B26FD76BD3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3815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40AF"/>
          </a:solidFill>
          <a:ln xmlns:a="http://schemas.openxmlformats.org/drawingml/2006/main" w="0">
            <a:noFill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FEE05C6-1306-44AE-BEC9-2E6D62BBD4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5529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7 流水线技术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27BB465-BBCD-4871-9D60-6A42CCEE66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49720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性能提升与系统扩展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FFDFD94-E190-4D59-9FAA-0B4E10186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3815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4133DA2-F383-4F11-BE51-CB11D65C1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57700" y="43815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noFill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D265C44-6654-478B-AC59-0FBF9752A8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45529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8 总线与 I/O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3C19A57-9ACB-4F62-811F-89158741C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49720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性能提升与系统扩展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6B4AF53-7457-425F-BEEF-96E725D0A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381500"/>
            <a:ext cx="3028950" cy="990600"/>
          </a:xfrm>
          <a:prstGeom xmlns:a="http://schemas.openxmlformats.org/drawingml/2006/main" prst="roundRect">
            <a:avLst>
              <a:gd name="adj" fmla="val 769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CD36093-E2BA-4493-A395-607308B2B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4381500"/>
            <a:ext cx="66675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75569"/>
          </a:solidFill>
          <a:ln xmlns:a="http://schemas.openxmlformats.org/drawingml/2006/main" w="0">
            <a:noFill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27F5D16-2BCE-4D59-A6CC-EBC84F778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552950"/>
            <a:ext cx="26098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9 并行体系结构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3166871-2F5D-4C32-AFF7-B62FF6060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972050"/>
            <a:ext cx="260985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性能提升与系统扩展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A72A2FD-1378-4A4E-B72A-6A48C00300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CAEFA7F-384A-47BA-A475-B35286BFF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1100425186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6CF98E9-C94C-4270-A05C-BD0E04195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82FD6F-1126-4785-A01D-4A83A518B6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阶段成果：study 文件夹可直接展示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F9DC18C-90C9-42CC-BB65-3690ACFBF1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文件命名清晰，老师可以按章打开检查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3CC2E02-FE9E-4A84-BC33-27E48629D8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24D6273-065B-4165-9052-B533E0A1C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714500"/>
            <a:ext cx="4953000" cy="3619500"/>
          </a:xfrm>
          <a:prstGeom xmlns:a="http://schemas.openxmlformats.org/drawingml/2006/main" prst="roundRect">
            <a:avLst>
              <a:gd name="adj" fmla="val 2105"/>
            </a:avLst>
          </a:prstGeom>
          <a:solidFill xmlns:a="http://schemas.openxmlformats.org/drawingml/2006/main">
            <a:srgbClr val="0B1220"/>
          </a:solidFill>
          <a:ln xmlns:a="http://schemas.openxmlformats.org/drawingml/2006/main" w="0">
            <a:noFill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C85B876-C539-4340-A48D-6D6D07E85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095500"/>
            <a:ext cx="438150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study/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course_outline_and_study_plan.md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chapter01_learning_course.md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chapter02_learning_course.md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chapter03_learning_course.md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chapter04_learning_course.md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├─ chapter05_learning_course.md</a:t>
            </a:r>
          </a:p>
          <a:p xmlns:a="http://schemas.openxmlformats.org/drawingml/2006/main">
            <a:pPr algn="l">
              <a:def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0">
                <a:solidFill>
                  <a:srgbClr val="E5E7EB"/>
                </a:solidFill>
                <a:latin typeface="Microsoft YaHei"/>
                <a:ea typeface="Microsoft YaHei"/>
                <a:cs typeface="Microsoft YaHei"/>
              </a:rPr>
              <a:t>└─ course_distillation_showcase.pptx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589544E-2FBA-47F5-869C-41FA3B818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1733550"/>
            <a:ext cx="4095750" cy="3581400"/>
          </a:xfrm>
          <a:prstGeom xmlns:a="http://schemas.openxmlformats.org/drawingml/2006/main" prst="roundRect">
            <a:avLst>
              <a:gd name="adj" fmla="val 212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501CFB0-BABF-4BD0-BC9A-148D5A60CE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1733550"/>
            <a:ext cx="66675" cy="3581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92C82AB-A762-491E-9884-81B7478B91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1905000"/>
            <a:ext cx="36766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统一章节模板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89BFCBE-9F43-4E31-B454-515688FB5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2324100"/>
            <a:ext cx="3676650" cy="2838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学习目标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知识结构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课程讲解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重点总结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课堂例题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课后练习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练习答案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自测清单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8CAC102-B802-4894-9CA4-C177CA7D0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B2DD0C0-C5E6-4B8C-9129-EA38341053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8048591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2695AA9-0381-4563-9C80-8C01E7647E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18E934-9676-4B42-9D11-FADCD67153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章节样例：第 4 章存储系统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FAD532-9BEA-4F3F-99F4-BE7FEE80F1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用高频计算题证明蒸馏结果不是泛泛总结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0CAB72B-5844-4BB2-8B5B-8E575CBF1E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F8B4C0A-6453-4657-9717-CB4A7311A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695450"/>
            <a:ext cx="3143250" cy="2019300"/>
          </a:xfrm>
          <a:prstGeom xmlns:a="http://schemas.openxmlformats.org/drawingml/2006/main" prst="roundRect">
            <a:avLst>
              <a:gd name="adj" fmla="val 377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4497397-D728-470D-82A7-25C1A170B1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1695450"/>
            <a:ext cx="66675" cy="2019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7706"/>
          </a:solidFill>
          <a:ln xmlns:a="http://schemas.openxmlformats.org/drawingml/2006/main" w="0">
            <a:noFill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46212DA-4F9C-4D8B-BE6A-DF65129501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原始材料特点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DBA8E08-0918-48F3-9172-1CD0D5A8A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286000"/>
            <a:ext cx="2724150" cy="1276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主存、Cache、虚拟存储器、外存分散在多份课件中；概念、例题和复习点不在同一处。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693C928-93AE-4C64-8FA0-EC9318AF0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695450"/>
            <a:ext cx="3143250" cy="2019300"/>
          </a:xfrm>
          <a:prstGeom xmlns:a="http://schemas.openxmlformats.org/drawingml/2006/main" prst="roundRect">
            <a:avLst>
              <a:gd name="adj" fmla="val 377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A7EFE6-2DB4-4151-97A4-F60386E52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24375" y="1695450"/>
            <a:ext cx="66675" cy="2019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229ED31-C779-4C00-9700-938011C18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蒸馏后的主线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310A277-C062-4DB2-8417-1317804C9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33925" y="2286000"/>
            <a:ext cx="2724150" cy="1276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存储层次 → 主存扩展 → Cache 映射 → 替换/写策略 → 虚拟存储器 → 磁盘性能。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E33BDA-8CD9-48D9-9863-4BE30E0479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1695450"/>
            <a:ext cx="3143250" cy="2019300"/>
          </a:xfrm>
          <a:prstGeom xmlns:a="http://schemas.openxmlformats.org/drawingml/2006/main" prst="roundRect">
            <a:avLst>
              <a:gd name="adj" fmla="val 377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B3ED73A-07B4-4F78-835A-AFB74A337A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1695450"/>
            <a:ext cx="66675" cy="2019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7EE9A3-B622-4206-8786-C69CD0466C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1866900"/>
            <a:ext cx="27241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6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可练习题型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7134F9-44A7-4B35-A77C-FAD281DD2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96300" y="2286000"/>
            <a:ext cx="2724150" cy="1276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芯片数量计算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Cache Tag/Index/Offset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平均访问时间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虚拟地址字段划分</a:t>
            </a:r>
          </a:p>
          <a:p xmlns:a="http://schemas.openxmlformats.org/drawingml/2006/main">
            <a:pPr algn="l">
              <a:def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2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磁盘旋转等待时间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A37B80E-A7D9-420A-A19C-5C18E61E3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4400550"/>
            <a:ext cx="9601200" cy="781050"/>
          </a:xfrm>
          <a:prstGeom xmlns:a="http://schemas.openxmlformats.org/drawingml/2006/main" prst="roundRect">
            <a:avLst>
              <a:gd name="adj" fmla="val 9756"/>
            </a:avLst>
          </a:prstGeom>
          <a:solidFill xmlns:a="http://schemas.openxmlformats.org/drawingml/2006/main">
            <a:srgbClr val="EFF6FF"/>
          </a:solidFill>
          <a:ln xmlns:a="http://schemas.openxmlformats.org/drawingml/2006/main" w="9525">
            <a:solidFill>
              <a:srgbClr val="BFDBF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F140346-9FA3-4ED5-8CF5-FE62E644F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4591050"/>
            <a:ext cx="8953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1E40A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1E40AF"/>
                </a:solidFill>
                <a:latin typeface="Microsoft YaHei"/>
                <a:ea typeface="Microsoft YaHei"/>
                <a:cs typeface="Microsoft YaHei"/>
              </a:rPr>
              <a:t>示例模板：Tag 位数 = 主存地址位数 - Index 位数 - Offset 位数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BEE7E5-30E0-4E71-AC12-B2EDD29103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5770D2B-90A5-4225-B8BC-AE4CE3728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540392129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DF40F60-11DA-4813-8C76-8BAC2534E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AEB001-F9E7-4108-9E01-E1392CFE7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质量控制：让老师看到可靠性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2EF9264-C8DC-4C66-B39D-D88A2D8BD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每份学习课程不仅有讲解，还保留检查点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3ED6C19-6418-49BE-80BB-D5743C9A59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7B3C6F-5881-4EBC-BCE2-CB2E32838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619250"/>
            <a:ext cx="4191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F571990-F302-4897-998B-5C10518F5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638300"/>
            <a:ext cx="419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✓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DF8A07D-DF12-4295-93FE-7C4AE2B53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1600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结构一致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3862BF-CEAD-4AA7-B47F-7BC54DC7C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1638300"/>
            <a:ext cx="657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每章按相同模板组织，便于对比和补充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67D916F-AFF0-4B67-BBA4-EEEEE1CC07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381250"/>
            <a:ext cx="4191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1C40163-8572-4D80-93B2-3B8427782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400300"/>
            <a:ext cx="419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✓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EE20746-D4A4-49F7-BF88-7633A25FF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2362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题型覆盖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3CE5C3C-5689-43B8-85C0-292E58D65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2400300"/>
            <a:ext cx="657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高频计算题和简答题都有例题与答案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4CA34A-C746-4791-AD3C-35AFE974A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43250"/>
            <a:ext cx="4191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1EB040-642B-46F6-BA49-3BB92AFFBB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62300"/>
            <a:ext cx="419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✓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017704D-9261-4029-B377-6C84AB1D6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124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公式显式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E3F1F85-821B-4972-A4B9-7995ABC4A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3162300"/>
            <a:ext cx="657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把公式单独列出，避免埋在长段文字中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D933E73-2C70-406F-92E2-4F745EF6C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05250"/>
            <a:ext cx="4191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973488-CE42-447C-9606-9598E1AC5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24300"/>
            <a:ext cx="419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✓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D4191D0-6643-497B-B1D9-4ACBB5193E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3886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来源透明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F0C1F34-C9C6-46B9-A42D-D21440F60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3924300"/>
            <a:ext cx="657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说明本地资料与公开资料的使用边界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6409518-1B48-4D60-8215-A4C8712CB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67250"/>
            <a:ext cx="419100" cy="419100"/>
          </a:xfrm>
          <a:prstGeom xmlns:a="http://schemas.openxmlformats.org/drawingml/2006/main" prst="roundRect">
            <a:avLst>
              <a:gd name="adj" fmla="val 18182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 w="0">
            <a:noFill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E2FE671-9EC7-4736-B1F1-22330987E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86300"/>
            <a:ext cx="4191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75" b="1">
                <a:solidFill>
                  <a:srgbClr val="FFFFFF"/>
                </a:solidFill>
                <a:latin typeface="Microsoft YaHei"/>
                <a:ea typeface="Microsoft YaHei"/>
                <a:cs typeface="Microsoft YaHei"/>
              </a:rPr>
              <a:t>✓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1110EAB-EF3E-4E5A-87CB-76BFD27D81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52600" y="4648200"/>
            <a:ext cx="20955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80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可自测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25A465-50C4-4AD9-AFFC-7B368E6F9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05250" y="4686300"/>
            <a:ext cx="657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4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每章末尾都有自测清单判断是否掌握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DB88A37-BF18-4F63-809D-726DE74C11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248BBFA-03B8-499E-877C-27B215F548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828493344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BC6374-D67D-486A-AF94-41991F9D4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F9E2AD-DED9-436B-99FB-65E34E3AC2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0050"/>
            <a:ext cx="85725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550" b="1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给老师展示时的讲解话术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61ECAA1-40B1-432E-A909-5A1E9BD47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914400"/>
            <a:ext cx="723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125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建议控制在 2 分钟内，说清楚“我怎么做、结果是什么、下一步做什么”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F82851A-136A-4DB0-9DCB-F3E73BF25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257300"/>
            <a:ext cx="109728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A"/>
          </a:solidFill>
          <a:ln xmlns:a="http://schemas.openxmlformats.org/drawingml/2006/main" w="0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4EC26EE-87F7-41A6-8454-3313C13E6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1714500"/>
            <a:ext cx="10287000" cy="3333750"/>
          </a:xfrm>
          <a:prstGeom xmlns:a="http://schemas.openxmlformats.org/drawingml/2006/main" prst="roundRect">
            <a:avLst>
              <a:gd name="adj" fmla="val 2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FEA345C-9961-4C43-8C9B-9780B4612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2238375"/>
            <a:ext cx="9334500" cy="1809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2025" b="0">
                <a:solidFill>
                  <a:srgbClr val="152033"/>
                </a:solidFill>
                <a:latin typeface="Microsoft YaHei"/>
                <a:ea typeface="Microsoft YaHei"/>
                <a:cs typeface="Microsoft YaHei"/>
              </a:rPr>
              <a:t>我不是简单复制课件，而是先按课程章节建立大纲，再从课件、复习资料和公开课程框架中提取高频知识点，把每章整理成“目标、结构、讲解、例题、练习、答案、自测”的学习单元。这样既保留课堂重点，也方便后续复习和查漏补缺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1112D92-2BE9-4C52-803B-835CFE8CD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6850" y="4400550"/>
            <a:ext cx="9144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E40AF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500" b="1">
                <a:solidFill>
                  <a:srgbClr val="1E40AF"/>
                </a:solidFill>
                <a:latin typeface="Microsoft YaHei"/>
                <a:ea typeface="Microsoft YaHei"/>
                <a:cs typeface="Microsoft YaHei"/>
              </a:rPr>
              <a:t>展示顺序：先看流程图 → 再看 study 文件结构 → 最后打开一章样例。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1E223AC-8F52-4D80-893D-8D4994617B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90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计算机组成原理和结构 · 课程资料蒸馏展示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D37E259-7BBE-4689-9293-839CCAA62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38900"/>
            <a:ext cx="5334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</a:ln>
        </p:spPr>
        <p:txBody>
          <a:bodyPr xmlns:a="http://schemas.openxmlformats.org/drawingml/2006/main" wrap="square" lIns="57150" tIns="38100" rIns="57150" bIns="3810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defRPr>
            </a:pPr>
            <a:r>
              <a:rPr sz="1050" b="0">
                <a:solidFill>
                  <a:srgbClr val="607087"/>
                </a:solidFill>
                <a:latin typeface="Microsoft YaHei"/>
                <a:ea typeface="Microsoft YaHei"/>
                <a:cs typeface="Microsoft YaHei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75053810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2026-05-23T10:35:11.9180000Z</dcterms:created>
  <dcterms:modified xsi:type="dcterms:W3CDTF">2026-05-23T10:35:11.9180000Z</dcterms:modified>
</coreProperties>
</file>